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267" r:id="rId2"/>
    <p:sldId id="3615" r:id="rId3"/>
    <p:sldId id="3616" r:id="rId4"/>
    <p:sldId id="3617" r:id="rId5"/>
    <p:sldId id="3618" r:id="rId6"/>
    <p:sldId id="3619" r:id="rId7"/>
    <p:sldId id="3620" r:id="rId8"/>
    <p:sldId id="3621" r:id="rId9"/>
    <p:sldId id="3622" r:id="rId10"/>
    <p:sldId id="3623" r:id="rId11"/>
    <p:sldId id="3655" r:id="rId12"/>
    <p:sldId id="3624" r:id="rId13"/>
    <p:sldId id="3625" r:id="rId14"/>
    <p:sldId id="3626" r:id="rId15"/>
    <p:sldId id="3627" r:id="rId16"/>
    <p:sldId id="3628" r:id="rId17"/>
    <p:sldId id="3629" r:id="rId18"/>
    <p:sldId id="3630" r:id="rId19"/>
    <p:sldId id="3631" r:id="rId20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38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251C"/>
    <a:srgbClr val="E5F5FC"/>
    <a:srgbClr val="00A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5338" autoAdjust="0"/>
  </p:normalViewPr>
  <p:slideViewPr>
    <p:cSldViewPr showGuides="1">
      <p:cViewPr varScale="1">
        <p:scale>
          <a:sx n="106" d="100"/>
          <a:sy n="106" d="100"/>
        </p:scale>
        <p:origin x="708" y="102"/>
      </p:cViewPr>
      <p:guideLst>
        <p:guide orient="horz" pos="2251"/>
        <p:guide pos="38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50645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35331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18724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99863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7111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28850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18802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34660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57150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54535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89090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62729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51775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70099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r>
              <a:rPr kumimoji="0" lang="en-US" altLang="zh-CN" sz="3600" b="1" i="1" u="sng" strike="noStrike" kern="1200" cap="none" spc="0" normalizeH="0" baseline="0" noProof="0" dirty="0" smtClean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</a:t>
            </a:r>
            <a:r>
              <a:rPr kumimoji="0" lang="en-US" altLang="zh-CN" sz="3600" b="1" i="0" u="sng" strike="noStrike" kern="1200" cap="none" spc="0" normalizeH="0" baseline="0" noProof="0" dirty="0" smtClean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80645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12948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62840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47301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版式@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551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00ADED"/>
                </a:solidFill>
              </a:rPr>
              <a:t>@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E9C0D120-5112-8701-D9DA-79B6B9FFF0CE}"/>
              </a:ext>
            </a:extLst>
          </p:cNvPr>
          <p:cNvSpPr txBox="1"/>
          <p:nvPr userDrawn="1"/>
        </p:nvSpPr>
        <p:spPr>
          <a:xfrm>
            <a:off x="381000" y="381000"/>
            <a:ext cx="3810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</a:t>
            </a:r>
          </a:p>
        </p:txBody>
      </p:sp>
    </p:spTree>
    <p:extLst>
      <p:ext uri="{BB962C8B-B14F-4D97-AF65-F5344CB8AC3E}">
        <p14:creationId xmlns:p14="http://schemas.microsoft.com/office/powerpoint/2010/main" val="3003416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知识导航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370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典例导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典例导思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6230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YTSlide_2_0_1.5_1.5_1.5_2.5_数学_0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01B862FB-258E-3AF4-E351-A4D5F3BD4988}"/>
              </a:ext>
            </a:extLst>
          </p:cNvPr>
          <p:cNvSpPr txBox="1"/>
          <p:nvPr/>
        </p:nvSpPr>
        <p:spPr>
          <a:xfrm>
            <a:off x="551615" y="2204915"/>
            <a:ext cx="11016765" cy="12609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课时　反比例函数</a:t>
            </a:r>
            <a:endParaRPr lang="zh-CN" altLang="zh-CN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95625" y="706181"/>
            <a:ext cx="11016765" cy="43499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两地之间的高速公路长为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300 km,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一辆小汽车从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地去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地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假设在途中是匀速直线运动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速度为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km/h,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到达时所用的时间是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那么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sz="36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u="sng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sz="36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函数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可以写成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的函数关系式是</a:t>
            </a:r>
            <a:r>
              <a:rPr lang="zh-CN" altLang="zh-CN" sz="36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u="sng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sz="36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244471" y="2780955"/>
            <a:ext cx="1574470" cy="10362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反比例</a:t>
            </a:r>
            <a:endParaRPr lang="zh-CN" altLang="en-US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矩形 3"/>
              <p:cNvSpPr/>
              <p:nvPr/>
            </p:nvSpPr>
            <p:spPr>
              <a:xfrm>
                <a:off x="7248080" y="3429000"/>
                <a:ext cx="1181734" cy="14927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200000"/>
                  </a:lnSpc>
                </a:pPr>
                <a:r>
                  <a:rPr lang="en-US" altLang="zh-CN" sz="3600" b="1" i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𝟑𝟎𝟎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𝒗</m:t>
                        </m:r>
                      </m:den>
                    </m:f>
                  </m:oMath>
                </a14:m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8080" y="3429000"/>
                <a:ext cx="1181734" cy="1492716"/>
              </a:xfrm>
              <a:prstGeom prst="rect">
                <a:avLst/>
              </a:prstGeom>
              <a:blipFill>
                <a:blip r:embed="rId3"/>
                <a:stretch>
                  <a:fillRect l="-15979" b="-57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02389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95625" y="764815"/>
            <a:ext cx="11016765" cy="43499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36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2)</a:t>
            </a:r>
            <a:r>
              <a:rPr lang="zh-CN" altLang="zh-CN" sz="3600" b="1" dirty="0">
                <a:solidFill>
                  <a:srgbClr val="ABD8DA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【跨学科融合】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(2024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·连云港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杠杆平衡时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“阻力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阻力臂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动力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动力臂”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已知阻力和阻力臂分别为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1 600 N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m,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动力为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(N),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动力臂为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(m),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则动力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关于动力臂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的函数表达式为</a:t>
            </a:r>
            <a:r>
              <a:rPr lang="zh-CN" altLang="zh-CN" sz="36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u="sng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en-US" altLang="zh-CN" sz="36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矩形 4"/>
              <p:cNvSpPr/>
              <p:nvPr/>
            </p:nvSpPr>
            <p:spPr>
              <a:xfrm>
                <a:off x="5807980" y="4149050"/>
                <a:ext cx="1824538" cy="892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3600" b="1" i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𝟖𝟎𝟎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𝒍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7980" y="4149050"/>
                <a:ext cx="1824538" cy="892552"/>
              </a:xfrm>
              <a:prstGeom prst="rect">
                <a:avLst/>
              </a:prstGeom>
              <a:blipFill>
                <a:blip r:embed="rId3"/>
                <a:stretch>
                  <a:fillRect l="-10368" b="-109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694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839634" y="512621"/>
                <a:ext cx="10584735" cy="211577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科技小组为了验证某电路的电压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(V)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、电流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(A)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、电阻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(Ω)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三者之间的关系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𝑼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𝑹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测得数据如下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634" y="512621"/>
                <a:ext cx="10584735" cy="2115772"/>
              </a:xfrm>
              <a:prstGeom prst="rect">
                <a:avLst/>
              </a:prstGeom>
              <a:blipFill>
                <a:blip r:embed="rId3"/>
                <a:stretch>
                  <a:fillRect l="-1786" r="-17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7961689"/>
              </p:ext>
            </p:extLst>
          </p:nvPr>
        </p:nvGraphicFramePr>
        <p:xfrm>
          <a:off x="2279735" y="2996970"/>
          <a:ext cx="7200499" cy="1155700"/>
        </p:xfrm>
        <a:graphic>
          <a:graphicData uri="http://schemas.openxmlformats.org/drawingml/2006/table">
            <a:tbl>
              <a:tblPr firstRow="1" firstCol="1" bandRow="1"/>
              <a:tblGrid>
                <a:gridCol w="1147867">
                  <a:extLst>
                    <a:ext uri="{9D8B030D-6E8A-4147-A177-3AD203B41FA5}">
                      <a16:colId xmlns:a16="http://schemas.microsoft.com/office/drawing/2014/main" val="3844522958"/>
                    </a:ext>
                  </a:extLst>
                </a:gridCol>
                <a:gridCol w="1262653">
                  <a:extLst>
                    <a:ext uri="{9D8B030D-6E8A-4147-A177-3AD203B41FA5}">
                      <a16:colId xmlns:a16="http://schemas.microsoft.com/office/drawing/2014/main" val="3040289985"/>
                    </a:ext>
                  </a:extLst>
                </a:gridCol>
                <a:gridCol w="1262653">
                  <a:extLst>
                    <a:ext uri="{9D8B030D-6E8A-4147-A177-3AD203B41FA5}">
                      <a16:colId xmlns:a16="http://schemas.microsoft.com/office/drawing/2014/main" val="4195721771"/>
                    </a:ext>
                  </a:extLst>
                </a:gridCol>
                <a:gridCol w="1262653">
                  <a:extLst>
                    <a:ext uri="{9D8B030D-6E8A-4147-A177-3AD203B41FA5}">
                      <a16:colId xmlns:a16="http://schemas.microsoft.com/office/drawing/2014/main" val="398213451"/>
                    </a:ext>
                  </a:extLst>
                </a:gridCol>
                <a:gridCol w="2264673">
                  <a:extLst>
                    <a:ext uri="{9D8B030D-6E8A-4147-A177-3AD203B41FA5}">
                      <a16:colId xmlns:a16="http://schemas.microsoft.com/office/drawing/2014/main" val="2167387461"/>
                    </a:ext>
                  </a:extLst>
                </a:gridCol>
              </a:tblGrid>
              <a:tr h="2178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R/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Ω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200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220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400</a:t>
                      </a:r>
                      <a:endParaRPr lang="zh-CN" sz="3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8345039"/>
                  </a:ext>
                </a:extLst>
              </a:tr>
              <a:tr h="2178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I/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36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36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3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36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55</a:t>
                      </a:r>
                      <a:endParaRPr lang="zh-CN" sz="3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8277377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839634" y="4521247"/>
            <a:ext cx="826540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那么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当电阻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=55 Ω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电流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zh-CN" altLang="zh-CN" sz="3600" b="1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sz="3600" b="1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392090" y="4659746"/>
            <a:ext cx="4154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95511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70283" y="597346"/>
            <a:ext cx="1097010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ABD8D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【跨学科融合】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根据小孔成像的科学原理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当像距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小孔到像的距离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和物高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蜡烛火焰高度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不变时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火焰的像高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单位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:cm)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是物距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小孔到蜡烛的距离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单位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:cm)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的反比例函数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=6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=2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的函数表达式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image156.jpeg"/>
          <p:cNvPicPr/>
          <p:nvPr/>
        </p:nvPicPr>
        <p:blipFill>
          <a:blip r:embed="rId3"/>
          <a:stretch>
            <a:fillRect/>
          </a:stretch>
        </p:blipFill>
        <p:spPr>
          <a:xfrm>
            <a:off x="7320085" y="3356995"/>
            <a:ext cx="4104285" cy="202137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矩形 3"/>
              <p:cNvSpPr/>
              <p:nvPr/>
            </p:nvSpPr>
            <p:spPr>
              <a:xfrm>
                <a:off x="767630" y="3501005"/>
                <a:ext cx="6096000" cy="225516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zh-CN" altLang="zh-CN" sz="3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:(1)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由题意设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𝒌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≠0)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把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6,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代入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∴y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关于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的函数表达式为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𝟏𝟐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630" y="3501005"/>
                <a:ext cx="6096000" cy="2255169"/>
              </a:xfrm>
              <a:prstGeom prst="rect">
                <a:avLst/>
              </a:prstGeom>
              <a:blipFill>
                <a:blip r:embed="rId4"/>
                <a:stretch>
                  <a:fillRect l="-3100" r="-4900" b="-35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72611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67630" y="908825"/>
            <a:ext cx="9302547" cy="8181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若火焰的像高为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cm,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求小孔到蜡烛的距离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769873" y="2276920"/>
                <a:ext cx="6096000" cy="2018501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2)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把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代入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𝟏𝟐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小孔到蜡烛的距离为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 cm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873" y="2276920"/>
                <a:ext cx="6096000" cy="2018501"/>
              </a:xfrm>
              <a:prstGeom prst="rect">
                <a:avLst/>
              </a:prstGeom>
              <a:blipFill>
                <a:blip r:embed="rId3"/>
                <a:stretch>
                  <a:fillRect l="-3000" b="-1057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77386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57.jpeg"/>
          <p:cNvPicPr/>
          <p:nvPr/>
        </p:nvPicPr>
        <p:blipFill>
          <a:blip r:embed="rId3"/>
          <a:stretch>
            <a:fillRect/>
          </a:stretch>
        </p:blipFill>
        <p:spPr>
          <a:xfrm>
            <a:off x="4151865" y="764815"/>
            <a:ext cx="3528245" cy="58161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492082" y="1268850"/>
                <a:ext cx="11076297" cy="212397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11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下列函数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:①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=2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;②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;③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-1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;④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;⑤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𝒑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是不为零的常数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其中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的反比例函数的有</a:t>
                </a:r>
                <a:endParaRPr lang="zh-CN" altLang="en-US" sz="36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082" y="1268850"/>
                <a:ext cx="11076297" cy="2123979"/>
              </a:xfrm>
              <a:prstGeom prst="rect">
                <a:avLst/>
              </a:prstGeom>
              <a:blipFill>
                <a:blip r:embed="rId4"/>
                <a:stretch>
                  <a:fillRect l="-1706" r="-881" b="-487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矩形 3"/>
          <p:cNvSpPr/>
          <p:nvPr/>
        </p:nvSpPr>
        <p:spPr>
          <a:xfrm>
            <a:off x="9560125" y="2452132"/>
            <a:ext cx="188064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71665" y="3933035"/>
            <a:ext cx="97926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A.0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B.1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C.2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D.3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241400" y="2676069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82489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911640" y="980830"/>
                <a:ext cx="10512730" cy="37856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将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代入反比例函数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所得函数值记为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又将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+1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代入原反比例函数中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所得函数值记为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再将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+1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代入原反比例函数中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所得函数值记为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,……,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如此继续下去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2 025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640" y="980830"/>
                <a:ext cx="10512730" cy="3785652"/>
              </a:xfrm>
              <a:prstGeom prst="rect">
                <a:avLst/>
              </a:prstGeom>
              <a:blipFill>
                <a:blip r:embed="rId3"/>
                <a:stretch>
                  <a:fillRect l="-1798" r="-1740" b="-24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7680110" y="3645015"/>
                <a:ext cx="540533" cy="892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3600" b="1" i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0110" y="3645015"/>
                <a:ext cx="540533" cy="892552"/>
              </a:xfrm>
              <a:prstGeom prst="rect">
                <a:avLst/>
              </a:prstGeom>
              <a:blipFill>
                <a:blip r:embed="rId4"/>
                <a:stretch>
                  <a:fillRect l="-34831" b="-109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93306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767630" y="548800"/>
                <a:ext cx="10584735" cy="5298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ts val="58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13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我们知道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有顺序的两个数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组成的数对叫做有序数对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记作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常用在平面直角坐标系中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定义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如果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都为整数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那么有序数对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叫做有序整数对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如果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都为正整数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那么有序数对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叫做有序正整数对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比如满足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的有序整数对有四个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:(1,2),(2,1),(-1,-2),(-2,-1),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其中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(1,2),(2,1)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是有序正整数对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请根据上述材料完成下列问题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630" y="548800"/>
                <a:ext cx="10584735" cy="5298886"/>
              </a:xfrm>
              <a:prstGeom prst="rect">
                <a:avLst/>
              </a:prstGeom>
              <a:blipFill>
                <a:blip r:embed="rId3"/>
                <a:stretch>
                  <a:fillRect l="-1786" t="-115" r="-1728" b="-195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66644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623619" y="476795"/>
                <a:ext cx="10584735" cy="14548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满足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𝟏𝟓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-1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的有序整数对有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个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其中有序正整数对有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个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19" y="476795"/>
                <a:ext cx="10584735" cy="1454822"/>
              </a:xfrm>
              <a:prstGeom prst="rect">
                <a:avLst/>
              </a:prstGeom>
              <a:blipFill>
                <a:blip r:embed="rId3"/>
                <a:stretch>
                  <a:fillRect l="-1727" r="-1727" b="-150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/>
          <p:nvPr/>
        </p:nvSpPr>
        <p:spPr>
          <a:xfrm>
            <a:off x="759572" y="2132910"/>
            <a:ext cx="1031282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:(1)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能被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1,3,5,15,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1,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3,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5,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整除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36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有序整数对有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又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x=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y=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14;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x=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y=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4;</a:t>
            </a:r>
            <a:endParaRPr lang="zh-CN" altLang="zh-CN" sz="36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x=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y=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2;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x=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y=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有序正整数对有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故答案为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8;3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248080" y="593516"/>
            <a:ext cx="4154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143795" y="1230794"/>
            <a:ext cx="4154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53348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605043" y="764815"/>
                <a:ext cx="7447873" cy="892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求所有满足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𝟏𝟑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的有序整数对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043" y="764815"/>
                <a:ext cx="7447873" cy="892552"/>
              </a:xfrm>
              <a:prstGeom prst="rect">
                <a:avLst/>
              </a:prstGeom>
              <a:blipFill>
                <a:blip r:embed="rId3"/>
                <a:stretch>
                  <a:fillRect l="-2455" r="-1800" b="-102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605043" y="1988900"/>
                <a:ext cx="11281746" cy="311905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US" altLang="zh-CN" sz="3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2)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𝟏𝟑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𝟏𝟗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𝟏𝟗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19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能被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1,19,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1,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19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整除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21;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22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3;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y=-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17;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x=-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16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满足要求的有序整数对有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(4,21),(22,3),(2,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17),(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16,1)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en-US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043" y="1988900"/>
                <a:ext cx="11281746" cy="3119059"/>
              </a:xfrm>
              <a:prstGeom prst="rect">
                <a:avLst/>
              </a:prstGeom>
              <a:blipFill>
                <a:blip r:embed="rId4"/>
                <a:stretch>
                  <a:fillRect l="-1621" b="-64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02236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154.jpeg"/>
          <p:cNvPicPr/>
          <p:nvPr/>
        </p:nvPicPr>
        <p:blipFill>
          <a:blip r:embed="rId3"/>
          <a:stretch>
            <a:fillRect/>
          </a:stretch>
        </p:blipFill>
        <p:spPr>
          <a:xfrm>
            <a:off x="4223870" y="758448"/>
            <a:ext cx="3456240" cy="576040"/>
          </a:xfrm>
          <a:prstGeom prst="rect">
            <a:avLst/>
          </a:prstGeom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767630" y="1700880"/>
            <a:ext cx="100807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(2024·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吉林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下列函数是反比例函数的是 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  　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矩形 4"/>
              <p:cNvSpPr/>
              <p:nvPr/>
            </p:nvSpPr>
            <p:spPr>
              <a:xfrm>
                <a:off x="1127654" y="2780955"/>
                <a:ext cx="8712605" cy="212147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</a:t>
                </a:r>
                <a:r>
                  <a:rPr lang="en-US" altLang="zh-CN" sz="36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         </a:t>
                </a:r>
                <a:r>
                  <a:rPr lang="en-US" altLang="zh-CN" sz="3600" b="1" dirty="0" err="1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B.</a:t>
                </a:r>
                <a:r>
                  <a:rPr lang="en-US" altLang="zh-CN" sz="3600" b="1" i="1" dirty="0" err="1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C.</a:t>
                </a:r>
                <a:r>
                  <a:rPr lang="en-US" altLang="zh-CN" sz="36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-4	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         </a:t>
                </a:r>
                <a:r>
                  <a:rPr lang="en-US" altLang="zh-CN" sz="3600" b="1" dirty="0" err="1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D.</a:t>
                </a:r>
                <a:r>
                  <a:rPr lang="en-US" altLang="zh-CN" sz="3600" b="1" i="1" dirty="0" err="1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=-4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7654" y="2780955"/>
                <a:ext cx="8712605" cy="2121478"/>
              </a:xfrm>
              <a:prstGeom prst="rect">
                <a:avLst/>
              </a:prstGeom>
              <a:blipFill>
                <a:blip r:embed="rId4"/>
                <a:stretch>
                  <a:fillRect l="-2169" b="-517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矩形 5"/>
          <p:cNvSpPr/>
          <p:nvPr/>
        </p:nvSpPr>
        <p:spPr>
          <a:xfrm>
            <a:off x="9594037" y="1916895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88362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839635" y="620805"/>
            <a:ext cx="10764748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某城市市区人口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万人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市区绿地面积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万平方米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平均每人拥有绿地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平方米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之间的函数表达式为 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   　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947643" y="3517337"/>
                <a:ext cx="9216640" cy="21360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</a:t>
                </a:r>
                <a:r>
                  <a:rPr lang="en-US" altLang="zh-CN" sz="36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+50	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    </a:t>
                </a:r>
                <a:r>
                  <a:rPr lang="en-US" altLang="zh-CN" sz="3600" b="1" dirty="0" err="1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B.</a:t>
                </a:r>
                <a:r>
                  <a:rPr lang="en-US" altLang="zh-CN" sz="3600" b="1" i="1" dirty="0" err="1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=50</a:t>
                </a:r>
                <a:r>
                  <a:rPr lang="en-US" altLang="zh-CN" sz="3600" b="1" i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C.</a:t>
                </a:r>
                <a:r>
                  <a:rPr lang="en-US" altLang="zh-CN" sz="36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𝟓𝟎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            </a:t>
                </a:r>
                <a:r>
                  <a:rPr lang="en-US" altLang="zh-CN" sz="3600" b="1" dirty="0" err="1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D.</a:t>
                </a:r>
                <a:r>
                  <a:rPr lang="en-US" altLang="zh-CN" sz="3600" b="1" i="1" dirty="0" err="1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𝟓𝟎</m:t>
                        </m:r>
                      </m:den>
                    </m:f>
                  </m:oMath>
                </a14:m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7643" y="3517337"/>
                <a:ext cx="9216640" cy="2136098"/>
              </a:xfrm>
              <a:prstGeom prst="rect">
                <a:avLst/>
              </a:prstGeom>
              <a:blipFill>
                <a:blip r:embed="rId3"/>
                <a:stretch>
                  <a:fillRect l="-19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矩形 3"/>
          <p:cNvSpPr/>
          <p:nvPr/>
        </p:nvSpPr>
        <p:spPr>
          <a:xfrm>
            <a:off x="1451678" y="2437262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24355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23620" y="479269"/>
            <a:ext cx="10800750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验光师傅测得一组关于近视眼镜的度数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度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与镜片焦距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(m)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的对应数据如下表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根据表中数据可得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的函数解析式为 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    　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2548692"/>
              </p:ext>
            </p:extLst>
          </p:nvPr>
        </p:nvGraphicFramePr>
        <p:xfrm>
          <a:off x="1829704" y="2452673"/>
          <a:ext cx="8388581" cy="1989910"/>
        </p:xfrm>
        <a:graphic>
          <a:graphicData uri="http://schemas.openxmlformats.org/drawingml/2006/table">
            <a:tbl>
              <a:tblPr firstRow="1" firstCol="1" bandRow="1"/>
              <a:tblGrid>
                <a:gridCol w="3011286">
                  <a:extLst>
                    <a:ext uri="{9D8B030D-6E8A-4147-A177-3AD203B41FA5}">
                      <a16:colId xmlns:a16="http://schemas.microsoft.com/office/drawing/2014/main" val="1957066093"/>
                    </a:ext>
                  </a:extLst>
                </a:gridCol>
                <a:gridCol w="1075459">
                  <a:extLst>
                    <a:ext uri="{9D8B030D-6E8A-4147-A177-3AD203B41FA5}">
                      <a16:colId xmlns:a16="http://schemas.microsoft.com/office/drawing/2014/main" val="1859397343"/>
                    </a:ext>
                  </a:extLst>
                </a:gridCol>
                <a:gridCol w="1075459">
                  <a:extLst>
                    <a:ext uri="{9D8B030D-6E8A-4147-A177-3AD203B41FA5}">
                      <a16:colId xmlns:a16="http://schemas.microsoft.com/office/drawing/2014/main" val="930755817"/>
                    </a:ext>
                  </a:extLst>
                </a:gridCol>
                <a:gridCol w="1075459">
                  <a:extLst>
                    <a:ext uri="{9D8B030D-6E8A-4147-A177-3AD203B41FA5}">
                      <a16:colId xmlns:a16="http://schemas.microsoft.com/office/drawing/2014/main" val="2923430489"/>
                    </a:ext>
                  </a:extLst>
                </a:gridCol>
                <a:gridCol w="1075459">
                  <a:extLst>
                    <a:ext uri="{9D8B030D-6E8A-4147-A177-3AD203B41FA5}">
                      <a16:colId xmlns:a16="http://schemas.microsoft.com/office/drawing/2014/main" val="3753188589"/>
                    </a:ext>
                  </a:extLst>
                </a:gridCol>
                <a:gridCol w="1075459">
                  <a:extLst>
                    <a:ext uri="{9D8B030D-6E8A-4147-A177-3AD203B41FA5}">
                      <a16:colId xmlns:a16="http://schemas.microsoft.com/office/drawing/2014/main" val="2191108066"/>
                    </a:ext>
                  </a:extLst>
                </a:gridCol>
              </a:tblGrid>
              <a:tr h="13152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近视眼镜的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度数</a:t>
                      </a:r>
                      <a:r>
                        <a:rPr lang="en-US" sz="36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en-US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度</a:t>
                      </a:r>
                      <a:r>
                        <a:rPr lang="en-US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3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200</a:t>
                      </a:r>
                      <a:endParaRPr lang="zh-CN" sz="3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250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400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500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1 000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0633699"/>
                  </a:ext>
                </a:extLst>
              </a:tr>
              <a:tr h="6746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镜片焦距</a:t>
                      </a:r>
                      <a:r>
                        <a:rPr lang="en-US" sz="36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(m)</a:t>
                      </a:r>
                      <a:endParaRPr lang="zh-CN" sz="3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36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50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36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36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25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36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36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endParaRPr lang="zh-CN" sz="3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5598755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4" name="矩形 3"/>
              <p:cNvSpPr/>
              <p:nvPr/>
            </p:nvSpPr>
            <p:spPr>
              <a:xfrm>
                <a:off x="767630" y="4725090"/>
                <a:ext cx="10656740" cy="8925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US" altLang="zh-CN" sz="36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</a:t>
                </a:r>
                <a:r>
                  <a:rPr lang="en-US" altLang="zh-CN" sz="36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𝟏𝟎𝟎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</a:t>
                </a:r>
                <a:r>
                  <a:rPr lang="en-US" altLang="zh-CN" sz="3600" b="1" dirty="0" err="1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B.</a:t>
                </a:r>
                <a:r>
                  <a:rPr lang="en-US" altLang="zh-CN" sz="3600" b="1" i="1" dirty="0" err="1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𝟏𝟎𝟎</m:t>
                        </m:r>
                      </m:den>
                    </m:f>
                    <m:r>
                      <a:rPr lang="en-US" altLang="zh-CN" sz="3600" b="1" i="0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方正书宋_GBK"/>
                        <a:cs typeface="Times New Roman" panose="02020603050405020304" pitchFamily="18" charset="0"/>
                      </a:rPr>
                      <m:t>             </m:t>
                    </m:r>
                  </m:oMath>
                </a14:m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C.</a:t>
                </a:r>
                <a:r>
                  <a:rPr lang="en-US" altLang="zh-CN" sz="3600" b="1" i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𝟒𝟎𝟎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</a:t>
                </a:r>
                <a:r>
                  <a:rPr lang="en-US" altLang="zh-CN" sz="3600" b="1" dirty="0" err="1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D.</a:t>
                </a:r>
                <a:r>
                  <a:rPr lang="en-US" altLang="zh-CN" sz="3600" b="1" i="1" dirty="0" err="1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𝟒𝟎𝟎</m:t>
                        </m:r>
                      </m:den>
                    </m:f>
                  </m:oMath>
                </a14:m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630" y="4725090"/>
                <a:ext cx="10656740" cy="892552"/>
              </a:xfrm>
              <a:prstGeom prst="rect">
                <a:avLst/>
              </a:prstGeom>
              <a:blipFill>
                <a:blip r:embed="rId3"/>
                <a:stretch>
                  <a:fillRect l="-1773" b="-102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矩形 4"/>
          <p:cNvSpPr/>
          <p:nvPr/>
        </p:nvSpPr>
        <p:spPr>
          <a:xfrm>
            <a:off x="4799910" y="1619995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17433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479610" y="1628875"/>
                <a:ext cx="11424370" cy="280076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20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=2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</m:sup>
                        </m:sSup>
                      </m:e>
                      <m: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sup>
                    </m:sSup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;②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;③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=5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-3;④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;⑤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;⑥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-1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的反比例函数的有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填序号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sz="3600" b="1" i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610" y="1628875"/>
                <a:ext cx="11424370" cy="2800767"/>
              </a:xfrm>
              <a:prstGeom prst="rect">
                <a:avLst/>
              </a:prstGeom>
              <a:blipFill>
                <a:blip r:embed="rId3"/>
                <a:stretch>
                  <a:fillRect l="-1654" r="-1601" b="-10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/>
          <p:nvPr/>
        </p:nvSpPr>
        <p:spPr>
          <a:xfrm>
            <a:off x="6023995" y="3573010"/>
            <a:ext cx="11112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①④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53334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767630" y="548800"/>
                <a:ext cx="10584735" cy="547842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just">
                  <a:lnSpc>
                    <a:spcPts val="7000"/>
                  </a:lnSpc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z="36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</a:t>
                </a:r>
                <a:r>
                  <a:rPr lang="zh-CN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若函数</a:t>
                </a:r>
                <a:r>
                  <a:rPr lang="en-US" altLang="zh-CN" sz="36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𝒌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是关于</a:t>
                </a:r>
                <a:r>
                  <a:rPr lang="en-US" altLang="zh-CN" sz="36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的反比例函数</a:t>
                </a: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36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的取值范围是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algn="just">
                  <a:lnSpc>
                    <a:spcPts val="7000"/>
                  </a:lnSpc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</a:t>
                </a:r>
                <a:r>
                  <a:rPr lang="en-US" altLang="zh-CN" sz="36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36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-4</a:t>
                </a:r>
                <a:r>
                  <a:rPr lang="zh-CN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是反比例函数</a:t>
                </a: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36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函数表达式为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algn="just">
                  <a:lnSpc>
                    <a:spcPts val="7000"/>
                  </a:lnSpc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(3)</a:t>
                </a:r>
                <a:r>
                  <a:rPr lang="zh-CN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已知函数</a:t>
                </a:r>
                <a:r>
                  <a:rPr lang="en-US" altLang="zh-CN" sz="36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=(</a:t>
                </a:r>
                <a:r>
                  <a:rPr lang="en-US" altLang="zh-CN" sz="36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-3)</a:t>
                </a:r>
                <a:r>
                  <a:rPr lang="en-US" altLang="zh-CN" sz="3600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baseline="30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|</a:t>
                </a:r>
                <a:r>
                  <a:rPr lang="en-US" altLang="zh-CN" sz="3600" b="1" i="1" baseline="30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|-4</a:t>
                </a:r>
                <a:r>
                  <a:rPr lang="zh-CN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是关于</a:t>
                </a:r>
                <a:r>
                  <a:rPr lang="en-US" altLang="zh-CN" sz="36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的反比例函数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</a:p>
              <a:p>
                <a:pPr lvl="0" algn="just">
                  <a:lnSpc>
                    <a:spcPts val="7000"/>
                  </a:lnSpc>
                </a:pPr>
                <a:r>
                  <a:rPr lang="zh-CN" altLang="zh-CN" sz="36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36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630" y="548800"/>
                <a:ext cx="10584735" cy="5478423"/>
              </a:xfrm>
              <a:prstGeom prst="rect">
                <a:avLst/>
              </a:prstGeom>
              <a:blipFill>
                <a:blip r:embed="rId3"/>
                <a:stretch>
                  <a:fillRect l="-1786" r="-1728" b="-11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/>
          <p:nvPr/>
        </p:nvSpPr>
        <p:spPr>
          <a:xfrm>
            <a:off x="2495750" y="1628875"/>
            <a:ext cx="8996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≠1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8616175" y="2492935"/>
            <a:ext cx="5693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zh-CN" altLang="en-US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矩形 4"/>
              <p:cNvSpPr/>
              <p:nvPr/>
            </p:nvSpPr>
            <p:spPr>
              <a:xfrm>
                <a:off x="2711765" y="3139266"/>
                <a:ext cx="1048685" cy="89107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3600" b="1" i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1765" y="3139266"/>
                <a:ext cx="1048685" cy="891078"/>
              </a:xfrm>
              <a:prstGeom prst="rect">
                <a:avLst/>
              </a:prstGeom>
              <a:blipFill>
                <a:blip r:embed="rId4"/>
                <a:stretch>
                  <a:fillRect l="-18023" b="-109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矩形 5"/>
          <p:cNvSpPr/>
          <p:nvPr/>
        </p:nvSpPr>
        <p:spPr>
          <a:xfrm>
            <a:off x="2660858" y="5157120"/>
            <a:ext cx="5693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61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95625" y="404790"/>
            <a:ext cx="1065674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-1)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成反比例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成正比例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且当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=2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=4,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=2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的函数解析式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728516" y="2276920"/>
                <a:ext cx="11088770" cy="34894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zh-CN" altLang="zh-CN" sz="3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:(1)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设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baseline="-25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𝒌</m:t>
                            </m:r>
                          </m:e>
                          <m:sub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sz="3600" b="1" baseline="-25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≠0),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baseline="-25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=k</a:t>
                </a:r>
                <a:r>
                  <a:rPr lang="en-US" altLang="zh-CN" sz="3600" b="1" baseline="-25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sz="3600" b="1" baseline="-25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≠0</a:t>
                </a:r>
                <a:r>
                  <a:rPr lang="en-US" altLang="zh-CN" sz="3600" b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),</a:t>
                </a:r>
                <a:r>
                  <a:rPr lang="en-US" altLang="zh-CN" sz="3600" b="1" i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𝒌</m:t>
                            </m:r>
                          </m:e>
                          <m:sub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+k</a:t>
                </a:r>
                <a:r>
                  <a:rPr lang="en-US" altLang="zh-CN" sz="3600" b="1" baseline="-25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把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2,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baseline="-25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2,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分别代入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</a:p>
              <a:p>
                <a:pPr algn="just">
                  <a:spcAft>
                    <a:spcPts val="0"/>
                  </a:spcAft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zh-CN" altLang="zh-CN" sz="3600" b="1" i="1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3600" b="1" i="1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方正书宋_GBK"/>
                                      <a:cs typeface="Times New Roman" panose="02020603050405020304" pitchFamily="18" charset="0"/>
                                    </a:rPr>
                                    <m:t>𝒌</m:t>
                                  </m:r>
                                </m:e>
                                <m:sub>
                                  <m:r>
                                    <a:rPr lang="en-US" altLang="zh-CN" sz="3600" b="1" i="1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方正书宋_GBK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sub>
                              </m:sSub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𝟒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zh-CN" altLang="zh-CN" sz="3600" b="1" i="1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3600" b="1" i="1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方正书宋_GBK"/>
                                      <a:cs typeface="Times New Roman" panose="02020603050405020304" pitchFamily="18" charset="0"/>
                                    </a:rPr>
                                    <m:t>𝒌</m:t>
                                  </m:r>
                                </m:e>
                                <m:sub>
                                  <m:r>
                                    <a:rPr lang="en-US" altLang="zh-CN" sz="3600" b="1" i="1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方正书宋_GBK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sub>
                              </m:sSub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𝟐</m:t>
                              </m:r>
                              <m:sSub>
                                <m:sSubPr>
                                  <m:ctrlPr>
                                    <a:rPr lang="zh-CN" altLang="zh-CN" sz="3600" b="1" i="1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3600" b="1" i="1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方正书宋_GBK"/>
                                      <a:cs typeface="Times New Roman" panose="02020603050405020304" pitchFamily="18" charset="0"/>
                                    </a:rPr>
                                    <m:t>𝒌</m:t>
                                  </m:r>
                                </m:e>
                                <m:sub>
                                  <m:r>
                                    <a:rPr lang="en-US" altLang="zh-CN" sz="3600" b="1" i="1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方正书宋_GBK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𝟐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zh-CN" altLang="zh-CN" sz="3600" b="1" i="1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3600" b="1" i="1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方正书宋_GBK"/>
                                      <a:cs typeface="Times New Roman" panose="02020603050405020304" pitchFamily="18" charset="0"/>
                                    </a:rPr>
                                    <m:t>𝒌</m:t>
                                  </m:r>
                                </m:e>
                                <m:sub>
                                  <m:r>
                                    <a:rPr lang="en-US" altLang="zh-CN" sz="3600" b="1" i="1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方正书宋_GBK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sub>
                              </m:sSub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𝟒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zh-CN" altLang="zh-CN" sz="3600" b="1" i="1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3600" b="1" i="1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方正书宋_GBK"/>
                                      <a:cs typeface="Times New Roman" panose="02020603050405020304" pitchFamily="18" charset="0"/>
                                    </a:rPr>
                                    <m:t>𝒌</m:t>
                                  </m:r>
                                </m:e>
                                <m:sub>
                                  <m:r>
                                    <a:rPr lang="en-US" altLang="zh-CN" sz="3600" b="1" i="1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方正书宋_GBK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=−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𝟏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∴y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关于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的函数解析式为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-x.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8516" y="2276920"/>
                <a:ext cx="11088770" cy="3489481"/>
              </a:xfrm>
              <a:prstGeom prst="rect">
                <a:avLst/>
              </a:prstGeom>
              <a:blipFill>
                <a:blip r:embed="rId3"/>
                <a:stretch>
                  <a:fillRect l="-1704" b="-209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09269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55650" y="836820"/>
            <a:ext cx="48061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求当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=3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时的函数值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1087167" y="2060905"/>
                <a:ext cx="4754828" cy="89107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US" altLang="zh-CN" sz="3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2)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7167" y="2060905"/>
                <a:ext cx="4754828" cy="891078"/>
              </a:xfrm>
              <a:prstGeom prst="rect">
                <a:avLst/>
              </a:prstGeom>
              <a:blipFill>
                <a:blip r:embed="rId3"/>
                <a:stretch>
                  <a:fillRect l="-3846" r="-3333" b="-109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55469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55.jpeg"/>
          <p:cNvPicPr/>
          <p:nvPr/>
        </p:nvPicPr>
        <p:blipFill>
          <a:blip r:embed="rId3"/>
          <a:stretch>
            <a:fillRect/>
          </a:stretch>
        </p:blipFill>
        <p:spPr>
          <a:xfrm>
            <a:off x="3863845" y="692810"/>
            <a:ext cx="3672255" cy="576040"/>
          </a:xfrm>
          <a:prstGeom prst="rect">
            <a:avLst/>
          </a:prstGeom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767630" y="1484865"/>
            <a:ext cx="10800750" cy="4247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下列问题中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两个变量成反比例的是 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   　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商一定时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不为零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被除数与除数</a:t>
            </a:r>
            <a:endParaRPr kumimoji="0" lang="zh-CN" altLang="en-US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等边三角形的面积与它的边长</a:t>
            </a:r>
            <a:endParaRPr kumimoji="0" lang="zh-CN" altLang="en-US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长方形的长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不变时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长方形的周长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与它的宽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货物的总价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一定时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货物的单价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与货物的数量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32190" y="1700880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94965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2101</TotalTime>
  <Words>737</Words>
  <Application>Microsoft Office PowerPoint</Application>
  <PresentationFormat>宽屏</PresentationFormat>
  <Paragraphs>98</Paragraphs>
  <Slides>19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0" baseType="lpstr">
      <vt:lpstr>等线</vt:lpstr>
      <vt:lpstr>等线 Light</vt:lpstr>
      <vt:lpstr>方正书宋_GBK</vt:lpstr>
      <vt:lpstr>黑体</vt:lpstr>
      <vt:lpstr>宋体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书链出品</dc:title>
  <dc:creator>书链出品</dc:creator>
  <cp:keywords/>
  <dc:description/>
  <cp:lastModifiedBy>Admin</cp:lastModifiedBy>
  <cp:revision>181</cp:revision>
  <dcterms:created xsi:type="dcterms:W3CDTF">2024-04-24T12:16:48Z</dcterms:created>
  <dcterms:modified xsi:type="dcterms:W3CDTF">2024-11-15T15:54:36Z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2052-12.1.0.16399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